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7D3FFF7-71BB-4B06-B938-7442AAC31116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0F75735-A8D7-417D-AD7B-225B7F7CF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566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3FFF7-71BB-4B06-B938-7442AAC31116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5735-A8D7-417D-AD7B-225B7F7CF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3757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3FFF7-71BB-4B06-B938-7442AAC31116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5735-A8D7-417D-AD7B-225B7F7CF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4231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3FFF7-71BB-4B06-B938-7442AAC31116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5735-A8D7-417D-AD7B-225B7F7CF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837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3FFF7-71BB-4B06-B938-7442AAC31116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5735-A8D7-417D-AD7B-225B7F7CF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098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3FFF7-71BB-4B06-B938-7442AAC31116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5735-A8D7-417D-AD7B-225B7F7CF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115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3FFF7-71BB-4B06-B938-7442AAC31116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5735-A8D7-417D-AD7B-225B7F7CF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13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7D3FFF7-71BB-4B06-B938-7442AAC31116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5735-A8D7-417D-AD7B-225B7F7CF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0507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7D3FFF7-71BB-4B06-B938-7442AAC31116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5735-A8D7-417D-AD7B-225B7F7CF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679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3FFF7-71BB-4B06-B938-7442AAC31116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5735-A8D7-417D-AD7B-225B7F7CF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075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3FFF7-71BB-4B06-B938-7442AAC31116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5735-A8D7-417D-AD7B-225B7F7CF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490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3FFF7-71BB-4B06-B938-7442AAC31116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5735-A8D7-417D-AD7B-225B7F7CF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532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3FFF7-71BB-4B06-B938-7442AAC31116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5735-A8D7-417D-AD7B-225B7F7CF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97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3FFF7-71BB-4B06-B938-7442AAC31116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5735-A8D7-417D-AD7B-225B7F7CF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57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3FFF7-71BB-4B06-B938-7442AAC31116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5735-A8D7-417D-AD7B-225B7F7CF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9803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3FFF7-71BB-4B06-B938-7442AAC31116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5735-A8D7-417D-AD7B-225B7F7CF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02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3FFF7-71BB-4B06-B938-7442AAC31116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75735-A8D7-417D-AD7B-225B7F7CF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3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7D3FFF7-71BB-4B06-B938-7442AAC31116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0F75735-A8D7-417D-AD7B-225B7F7CF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65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A8BC1-AEDE-4608-81ED-64CA42D6A3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Операционные системы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F0A6F7-1D66-4C43-978E-0E4DD3A763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Лабораторная работа № 1</a:t>
            </a:r>
          </a:p>
          <a:p>
            <a:r>
              <a:rPr lang="ru-RU" dirty="0"/>
              <a:t>Студент: Егорова Юлия Владимировна</a:t>
            </a:r>
          </a:p>
          <a:p>
            <a:r>
              <a:rPr lang="ru-RU" dirty="0"/>
              <a:t>Группа: НПМбд-01-21</a:t>
            </a:r>
          </a:p>
        </p:txBody>
      </p:sp>
    </p:spTree>
    <p:extLst>
      <p:ext uri="{BB962C8B-B14F-4D97-AF65-F5344CB8AC3E}">
        <p14:creationId xmlns:p14="http://schemas.microsoft.com/office/powerpoint/2010/main" val="1020563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444666-B8FE-42C7-8FCA-8FD1EFE34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45" y="1577350"/>
            <a:ext cx="8761413" cy="1947085"/>
          </a:xfrm>
        </p:spPr>
        <p:txBody>
          <a:bodyPr/>
          <a:lstStyle/>
          <a:p>
            <a:pPr lvl="0" algn="just"/>
            <a:r>
              <a:rPr lang="ru-RU" sz="1600" dirty="0">
                <a:solidFill>
                  <a:schemeClr val="tx2">
                    <a:lumMod val="50000"/>
                  </a:schemeClr>
                </a:solidFill>
              </a:rPr>
              <a:t>1) Загружаем операционную систему </a:t>
            </a:r>
            <a:r>
              <a:rPr lang="ru-RU" sz="1600" dirty="0" err="1">
                <a:solidFill>
                  <a:schemeClr val="tx2">
                    <a:lumMod val="50000"/>
                  </a:schemeClr>
                </a:solidFill>
              </a:rPr>
              <a:t>Linux</a:t>
            </a:r>
            <a:r>
              <a:rPr lang="ru-RU" sz="1600" dirty="0">
                <a:solidFill>
                  <a:schemeClr val="tx2">
                    <a:lumMod val="50000"/>
                  </a:schemeClr>
                </a:solidFill>
              </a:rPr>
              <a:t>, осуществляем вход в систему, запускаем терминал и переходим в каталог /</a:t>
            </a:r>
            <a:r>
              <a:rPr lang="ru-RU" sz="1600" dirty="0" err="1">
                <a:solidFill>
                  <a:schemeClr val="tx2">
                    <a:lumMod val="50000"/>
                  </a:schemeClr>
                </a:solidFill>
              </a:rPr>
              <a:t>var</a:t>
            </a:r>
            <a:r>
              <a:rPr lang="ru-RU" sz="1600" dirty="0">
                <a:solidFill>
                  <a:schemeClr val="tx2">
                    <a:lumMod val="50000"/>
                  </a:schemeClr>
                </a:solidFill>
              </a:rPr>
              <a:t>/</a:t>
            </a:r>
            <a:r>
              <a:rPr lang="ru-RU" sz="1600" dirty="0" err="1">
                <a:solidFill>
                  <a:schemeClr val="tx2">
                    <a:lumMod val="50000"/>
                  </a:schemeClr>
                </a:solidFill>
              </a:rPr>
              <a:t>tmp</a:t>
            </a:r>
            <a:r>
              <a:rPr lang="ru-RU" sz="1600" dirty="0">
                <a:solidFill>
                  <a:schemeClr val="tx2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180773-0F0C-44AA-8623-8F811B133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426" y="2871927"/>
            <a:ext cx="3318021" cy="461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2406D6-3CA1-4510-9237-A93BF36C559D}"/>
              </a:ext>
            </a:extLst>
          </p:cNvPr>
          <p:cNvSpPr txBox="1"/>
          <p:nvPr/>
        </p:nvSpPr>
        <p:spPr>
          <a:xfrm>
            <a:off x="967666" y="3429000"/>
            <a:ext cx="106265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2) Создаем каталог с именем пользователя, используя команду </a:t>
            </a:r>
            <a:r>
              <a:rPr lang="ru-RU" sz="1600" dirty="0" err="1">
                <a:solidFill>
                  <a:schemeClr val="bg2">
                    <a:lumMod val="10000"/>
                  </a:schemeClr>
                </a:solidFill>
              </a:rPr>
              <a:t>mkdir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 /</a:t>
            </a:r>
            <a:r>
              <a:rPr lang="ru-RU" sz="1600" dirty="0" err="1">
                <a:solidFill>
                  <a:schemeClr val="bg2">
                    <a:lumMod val="10000"/>
                  </a:schemeClr>
                </a:solidFill>
              </a:rPr>
              <a:t>var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/</a:t>
            </a:r>
            <a:r>
              <a:rPr lang="ru-RU" sz="1600" dirty="0" err="1">
                <a:solidFill>
                  <a:schemeClr val="bg2">
                    <a:lumMod val="10000"/>
                  </a:schemeClr>
                </a:solidFill>
              </a:rPr>
              <a:t>tmp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/ ‘</a:t>
            </a:r>
            <a:r>
              <a:rPr lang="ru-RU" sz="1600" dirty="0" err="1">
                <a:solidFill>
                  <a:schemeClr val="bg2">
                    <a:lumMod val="10000"/>
                  </a:schemeClr>
                </a:solidFill>
              </a:rPr>
              <a:t>id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 –</a:t>
            </a:r>
            <a:r>
              <a:rPr lang="ru-RU" sz="1600" dirty="0" err="1">
                <a:solidFill>
                  <a:schemeClr val="bg2">
                    <a:lumMod val="10000"/>
                  </a:schemeClr>
                </a:solidFill>
              </a:rPr>
              <a:t>un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’. </a:t>
            </a:r>
          </a:p>
          <a:p>
            <a:pPr algn="just"/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92F2F6-E46B-4A4D-AD2B-A84CE313C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877" y="3850403"/>
            <a:ext cx="4060288" cy="5791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F714E-C4E6-4277-98B6-72B1C340C5B3}"/>
              </a:ext>
            </a:extLst>
          </p:cNvPr>
          <p:cNvSpPr txBox="1"/>
          <p:nvPr/>
        </p:nvSpPr>
        <p:spPr>
          <a:xfrm>
            <a:off x="1039545" y="4817449"/>
            <a:ext cx="914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3) Запускаем виртуальную машину.</a:t>
            </a:r>
          </a:p>
          <a:p>
            <a:pPr algn="just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B820E9-FB99-4F7F-8C03-21C4A7840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126" y="5451156"/>
            <a:ext cx="3353091" cy="8900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3D0EFC9-903B-4392-A322-94EA416E0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008" y="4540718"/>
            <a:ext cx="4944285" cy="20911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422F16-9FE9-4C06-8E05-081554F9E04D}"/>
              </a:ext>
            </a:extLst>
          </p:cNvPr>
          <p:cNvSpPr txBox="1"/>
          <p:nvPr/>
        </p:nvSpPr>
        <p:spPr>
          <a:xfrm>
            <a:off x="3938082" y="896519"/>
            <a:ext cx="401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Операционные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1673705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E893D-BD1D-4F1A-9C7C-4A3EB3C9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794" y="1018056"/>
            <a:ext cx="8761413" cy="706964"/>
          </a:xfrm>
        </p:spPr>
        <p:txBody>
          <a:bodyPr/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Операционные системы</a:t>
            </a:r>
            <a:br>
              <a:rPr lang="ru-RU" sz="2000" dirty="0">
                <a:solidFill>
                  <a:schemeClr val="bg1"/>
                </a:solidFill>
              </a:rPr>
            </a:br>
            <a:endParaRPr lang="ru-RU" sz="2000" b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F41CF83-D84D-40A5-BD7C-2F522ABF5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903" y="2472553"/>
            <a:ext cx="945489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648F1B3-823E-49B3-9CED-8BD7A0D00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788" y="2472553"/>
            <a:ext cx="1102521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4) Проверяем в свойствах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VirtualBox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месторасположение каталога для виртуальных машин. Для этого в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VirtualBox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выбираем Файл  - Настройки  - Папка для машин. В поле Папка для машин указываем 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var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tmp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имя_пользователя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. 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25B40D-0B56-460E-A524-1811C54A9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361" y="4716839"/>
            <a:ext cx="4374155" cy="199024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28546A0-BFD8-43D0-9E57-CA7CC37FF721}"/>
              </a:ext>
            </a:extLst>
          </p:cNvPr>
          <p:cNvSpPr/>
          <p:nvPr/>
        </p:nvSpPr>
        <p:spPr>
          <a:xfrm>
            <a:off x="1011420" y="3351487"/>
            <a:ext cx="11134462" cy="1153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ru-RU" sz="1600" dirty="0">
                <a:ea typeface="Times New Roman" panose="02020603050405020304" pitchFamily="18" charset="0"/>
              </a:rPr>
              <a:t>5. 1) Создаем новую виртуальную машину. Для этого в </a:t>
            </a:r>
            <a:r>
              <a:rPr lang="ru-RU" sz="1600" dirty="0" err="1">
                <a:ea typeface="Times New Roman" panose="02020603050405020304" pitchFamily="18" charset="0"/>
              </a:rPr>
              <a:t>VirtualBox</a:t>
            </a:r>
            <a:r>
              <a:rPr lang="ru-RU" sz="1600" dirty="0">
                <a:ea typeface="Times New Roman" panose="02020603050405020304" pitchFamily="18" charset="0"/>
              </a:rPr>
              <a:t> выбираем  Машина - Создать. Указываем имя виртуальной машины, используя свой логин в дисплейном классе, выбираем тип </a:t>
            </a:r>
            <a:r>
              <a:rPr lang="en-US" sz="1600" dirty="0">
                <a:ea typeface="Times New Roman" panose="02020603050405020304" pitchFamily="18" charset="0"/>
              </a:rPr>
              <a:t>Linux </a:t>
            </a:r>
            <a:r>
              <a:rPr lang="ru-RU" sz="1600" dirty="0">
                <a:ea typeface="Times New Roman" panose="02020603050405020304" pitchFamily="18" charset="0"/>
              </a:rPr>
              <a:t>и версию </a:t>
            </a:r>
            <a:r>
              <a:rPr lang="en-US" sz="1600" dirty="0">
                <a:ea typeface="Times New Roman" panose="02020603050405020304" pitchFamily="18" charset="0"/>
              </a:rPr>
              <a:t>Fedora</a:t>
            </a:r>
            <a:r>
              <a:rPr lang="ru-RU" sz="1600" dirty="0">
                <a:ea typeface="Times New Roman" panose="02020603050405020304" pitchFamily="18" charset="0"/>
              </a:rPr>
              <a:t> (64 </a:t>
            </a:r>
            <a:r>
              <a:rPr lang="en-US" sz="1600" dirty="0">
                <a:ea typeface="Times New Roman" panose="02020603050405020304" pitchFamily="18" charset="0"/>
              </a:rPr>
              <a:t>bit</a:t>
            </a:r>
            <a:r>
              <a:rPr lang="ru-RU" sz="1600" dirty="0">
                <a:ea typeface="Times New Roman" panose="02020603050405020304" pitchFamily="18" charset="0"/>
              </a:rPr>
              <a:t>).</a:t>
            </a:r>
            <a:endParaRPr lang="ru-RU" sz="16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356CB0-8019-41EB-AA3F-C01343FA4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188" y="4711607"/>
            <a:ext cx="2983926" cy="199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24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938C51-ED14-4EA2-9295-40D5D5E1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Операционные системы</a:t>
            </a:r>
            <a:br>
              <a:rPr lang="ru-RU" sz="2000" dirty="0">
                <a:solidFill>
                  <a:schemeClr val="bg1"/>
                </a:solidFill>
              </a:rPr>
            </a:br>
            <a:endParaRPr lang="ru-RU" sz="20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B6F5547-ACFB-49D7-A48E-D0AE802E75C7}"/>
              </a:ext>
            </a:extLst>
          </p:cNvPr>
          <p:cNvSpPr/>
          <p:nvPr/>
        </p:nvSpPr>
        <p:spPr>
          <a:xfrm>
            <a:off x="988381" y="2358337"/>
            <a:ext cx="10872186" cy="784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ru-RU" sz="1600" dirty="0">
                <a:ea typeface="Times New Roman" panose="02020603050405020304" pitchFamily="18" charset="0"/>
              </a:rPr>
              <a:t>5. 2) Указываем размер основной памяти виртуальной машины — от 2048 МБ. </a:t>
            </a:r>
          </a:p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ru-RU" sz="1600" dirty="0">
                <a:ea typeface="Times New Roman" panose="02020603050405020304" pitchFamily="18" charset="0"/>
              </a:rPr>
              <a:t> </a:t>
            </a:r>
            <a:endParaRPr lang="ru-RU" sz="16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1A14FA-9DB3-4E12-8EFB-3896D512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63" y="3820231"/>
            <a:ext cx="3779848" cy="2505673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8C64160-9B6C-4C85-92F6-0FEDA89CDBA1}"/>
              </a:ext>
            </a:extLst>
          </p:cNvPr>
          <p:cNvSpPr/>
          <p:nvPr/>
        </p:nvSpPr>
        <p:spPr>
          <a:xfrm>
            <a:off x="1642369" y="2784465"/>
            <a:ext cx="10218198" cy="784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1600" dirty="0">
                <a:ea typeface="Times New Roman" panose="02020603050405020304" pitchFamily="18" charset="0"/>
              </a:rPr>
              <a:t>3</a:t>
            </a:r>
            <a:r>
              <a:rPr lang="en-US" sz="1600" dirty="0">
                <a:ea typeface="Times New Roman" panose="02020603050405020304" pitchFamily="18" charset="0"/>
              </a:rPr>
              <a:t>)</a:t>
            </a:r>
            <a:r>
              <a:rPr lang="ru-RU" sz="1600" dirty="0">
                <a:ea typeface="Times New Roman" panose="02020603050405020304" pitchFamily="18" charset="0"/>
              </a:rPr>
              <a:t> Задаем конфигурацию жёсткого диска — загрузочный, VDI (</a:t>
            </a:r>
            <a:r>
              <a:rPr lang="ru-RU" sz="1600" dirty="0" err="1">
                <a:ea typeface="Times New Roman" panose="02020603050405020304" pitchFamily="18" charset="0"/>
              </a:rPr>
              <a:t>BirtualBox</a:t>
            </a:r>
            <a:r>
              <a:rPr lang="ru-RU" sz="1600" dirty="0">
                <a:ea typeface="Times New Roman" panose="02020603050405020304" pitchFamily="18" charset="0"/>
              </a:rPr>
              <a:t> </a:t>
            </a:r>
            <a:r>
              <a:rPr lang="ru-RU" sz="1600" dirty="0" err="1">
                <a:ea typeface="Times New Roman" panose="02020603050405020304" pitchFamily="18" charset="0"/>
              </a:rPr>
              <a:t>Disk</a:t>
            </a:r>
            <a:r>
              <a:rPr lang="ru-RU" sz="1600" dirty="0">
                <a:ea typeface="Times New Roman" panose="02020603050405020304" pitchFamily="18" charset="0"/>
              </a:rPr>
              <a:t> </a:t>
            </a:r>
            <a:r>
              <a:rPr lang="ru-RU" sz="1600" dirty="0" err="1">
                <a:ea typeface="Times New Roman" panose="02020603050405020304" pitchFamily="18" charset="0"/>
              </a:rPr>
              <a:t>Image</a:t>
            </a:r>
            <a:r>
              <a:rPr lang="ru-RU" sz="1600" dirty="0">
                <a:ea typeface="Times New Roman" panose="02020603050405020304" pitchFamily="18" charset="0"/>
              </a:rPr>
              <a:t>), динамический виртуальный диск.</a:t>
            </a:r>
            <a:endParaRPr lang="ru-RU" sz="16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FB699E-4DB8-4058-86C0-CB20E0395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907" y="3994782"/>
            <a:ext cx="3103133" cy="20301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A0FDBE-E26F-4290-AB18-5F5126527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222" y="3994782"/>
            <a:ext cx="3432345" cy="20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79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ED191-4254-4AFA-9C8A-EB2E7D12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Операционные системы</a:t>
            </a:r>
            <a:br>
              <a:rPr lang="ru-RU" sz="2000" dirty="0">
                <a:solidFill>
                  <a:schemeClr val="bg1"/>
                </a:solidFill>
              </a:rPr>
            </a:br>
            <a:endParaRPr lang="ru-RU" sz="20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90AF725-0B8C-4F7F-8AB2-EEE1C4737D44}"/>
              </a:ext>
            </a:extLst>
          </p:cNvPr>
          <p:cNvSpPr/>
          <p:nvPr/>
        </p:nvSpPr>
        <p:spPr>
          <a:xfrm>
            <a:off x="908480" y="2370777"/>
            <a:ext cx="10792289" cy="784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1600" dirty="0">
                <a:ea typeface="Times New Roman" panose="02020603050405020304" pitchFamily="18" charset="0"/>
              </a:rPr>
              <a:t>4</a:t>
            </a:r>
            <a:r>
              <a:rPr lang="en-US" sz="1600" dirty="0">
                <a:ea typeface="Times New Roman" panose="02020603050405020304" pitchFamily="18" charset="0"/>
              </a:rPr>
              <a:t>)</a:t>
            </a:r>
            <a:r>
              <a:rPr lang="ru-RU" sz="1600" dirty="0">
                <a:ea typeface="Times New Roman" panose="02020603050405020304" pitchFamily="18" charset="0"/>
              </a:rPr>
              <a:t> Задаем размер диска — 80 ГБ , его расположение — в данном случае /</a:t>
            </a:r>
            <a:r>
              <a:rPr lang="ru-RU" sz="1600" dirty="0" err="1">
                <a:ea typeface="Times New Roman" panose="02020603050405020304" pitchFamily="18" charset="0"/>
              </a:rPr>
              <a:t>var</a:t>
            </a:r>
            <a:r>
              <a:rPr lang="ru-RU" sz="1600" dirty="0">
                <a:ea typeface="Times New Roman" panose="02020603050405020304" pitchFamily="18" charset="0"/>
              </a:rPr>
              <a:t>/</a:t>
            </a:r>
            <a:r>
              <a:rPr lang="ru-RU" sz="1600" dirty="0" err="1">
                <a:ea typeface="Times New Roman" panose="02020603050405020304" pitchFamily="18" charset="0"/>
              </a:rPr>
              <a:t>tmp</a:t>
            </a:r>
            <a:r>
              <a:rPr lang="ru-RU" sz="1600" dirty="0">
                <a:ea typeface="Times New Roman" panose="02020603050405020304" pitchFamily="18" charset="0"/>
              </a:rPr>
              <a:t>/</a:t>
            </a:r>
            <a:r>
              <a:rPr lang="ru-RU" sz="1600" dirty="0" err="1">
                <a:ea typeface="Times New Roman" panose="02020603050405020304" pitchFamily="18" charset="0"/>
              </a:rPr>
              <a:t>имя_пользователя</a:t>
            </a:r>
            <a:r>
              <a:rPr lang="ru-RU" sz="1600" dirty="0">
                <a:ea typeface="Times New Roman" panose="02020603050405020304" pitchFamily="18" charset="0"/>
              </a:rPr>
              <a:t>/</a:t>
            </a:r>
            <a:r>
              <a:rPr lang="ru-RU" sz="1600" dirty="0" err="1">
                <a:ea typeface="Times New Roman" panose="02020603050405020304" pitchFamily="18" charset="0"/>
              </a:rPr>
              <a:t>fedora.vdi</a:t>
            </a:r>
            <a:r>
              <a:rPr lang="ru-RU" sz="1600" dirty="0">
                <a:ea typeface="Times New Roman" panose="02020603050405020304" pitchFamily="18" charset="0"/>
              </a:rPr>
              <a:t>.</a:t>
            </a:r>
            <a:endParaRPr lang="ru-RU" sz="16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07F6E1-35BF-483D-A12E-A43C790F4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33" y="4441034"/>
            <a:ext cx="3737172" cy="2182557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EFEC235-1AF8-4604-BA73-A02F67500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12" y="3285533"/>
            <a:ext cx="704088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A895965-64A3-4152-8406-E31F88874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479" y="3204124"/>
            <a:ext cx="1079228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5)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Выбираем в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VirtualBox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Свойства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-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Носители виртуальной машины. Добавляем новый привод оптических дисков и выбираем образ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afs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dk.sci.pfu.edu.ru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common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files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iso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Fedora-Workstation-Live-x86_64-35-1.2.iso. При установке на собственной технике используем скачанный образ операционной системы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Fedora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.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FFFAA7-C76A-4FC7-94C2-B9D20D9C3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950" y="4481446"/>
            <a:ext cx="4767485" cy="148755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4C2E8C-3711-415C-BE81-1FAB64EF7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452" y="4414516"/>
            <a:ext cx="2887051" cy="220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7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98B2D3-8175-46F1-9135-825B8A65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Операционные системы</a:t>
            </a:r>
            <a:br>
              <a:rPr lang="ru-RU" sz="2000" dirty="0">
                <a:solidFill>
                  <a:schemeClr val="bg1"/>
                </a:solidFill>
              </a:rPr>
            </a:br>
            <a:endParaRPr lang="ru-RU" sz="20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C3E881-DDDA-4F38-9570-88A333B07710}"/>
              </a:ext>
            </a:extLst>
          </p:cNvPr>
          <p:cNvSpPr/>
          <p:nvPr/>
        </p:nvSpPr>
        <p:spPr>
          <a:xfrm>
            <a:off x="310718" y="2368966"/>
            <a:ext cx="11461072" cy="1153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ea typeface="Times New Roman" panose="02020603050405020304" pitchFamily="18" charset="0"/>
              </a:rPr>
              <a:t>6) </a:t>
            </a:r>
            <a:r>
              <a:rPr lang="ru-RU" sz="1600" dirty="0">
                <a:ea typeface="Times New Roman" panose="02020603050405020304" pitchFamily="18" charset="0"/>
              </a:rPr>
              <a:t>Запускаем виртуальную машину, выбираем  язык интерфейса и переходим к настройкам установки операционной системы. При необходимости корректируем часовой пояс, раскладку клавиатуры. Место установки ОС оставляем без изменения.</a:t>
            </a:r>
            <a:endParaRPr lang="ru-RU" sz="16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220C4D-2DBC-4B29-895A-EE97E087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30" y="3692909"/>
            <a:ext cx="3566469" cy="25971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5E8CD0-48F6-4F13-809F-F564713EF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634" y="3677877"/>
            <a:ext cx="2794683" cy="259712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0051AF-CAA5-4B71-8F19-707A4122A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527" y="3689357"/>
            <a:ext cx="3048114" cy="258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19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9EFFA-78B0-4EAC-BADC-16A6E4AC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Операционные системы</a:t>
            </a:r>
            <a:br>
              <a:rPr lang="ru-RU" sz="2000" dirty="0">
                <a:solidFill>
                  <a:schemeClr val="bg1"/>
                </a:solidFill>
              </a:rPr>
            </a:br>
            <a:endParaRPr lang="ru-RU" sz="20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1936508-D794-46C6-8604-3E13D3CF59CF}"/>
              </a:ext>
            </a:extLst>
          </p:cNvPr>
          <p:cNvSpPr/>
          <p:nvPr/>
        </p:nvSpPr>
        <p:spPr>
          <a:xfrm>
            <a:off x="401398" y="2420481"/>
            <a:ext cx="11389203" cy="784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ea typeface="Times New Roman" panose="02020603050405020304" pitchFamily="18" charset="0"/>
              </a:rPr>
              <a:t>7)	</a:t>
            </a:r>
            <a:r>
              <a:rPr lang="ru-RU" sz="1600" dirty="0">
                <a:ea typeface="Times New Roman" panose="02020603050405020304" pitchFamily="18" charset="0"/>
              </a:rPr>
              <a:t>После завершения установки операционной системы корректно перезапускаем виртуальную машину. Устанавливаем имя и пароль для пользователя.</a:t>
            </a:r>
            <a:endParaRPr lang="ru-RU" sz="16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3766BD-5FA7-45D4-9500-B1A558ACA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456" y="4332303"/>
            <a:ext cx="3503958" cy="18391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AB63F8-B2F0-4A4C-81DE-0BFA35B57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93" y="4332303"/>
            <a:ext cx="2925469" cy="184079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667DF72-5D4B-41CC-AD42-1D5F22A339C3}"/>
              </a:ext>
            </a:extLst>
          </p:cNvPr>
          <p:cNvSpPr/>
          <p:nvPr/>
        </p:nvSpPr>
        <p:spPr>
          <a:xfrm>
            <a:off x="401398" y="3499001"/>
            <a:ext cx="11494680" cy="350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8) 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Далее убираем привод оптических дисков и перезапускаем виртуальную машину.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ADF1F9-8BA7-4861-BDB4-8D0AD9D63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608" y="4335843"/>
            <a:ext cx="3028341" cy="18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59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3BF833-C701-480A-9F77-AFBD3622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Операционные системы</a:t>
            </a:r>
            <a:br>
              <a:rPr lang="ru-RU" sz="1800" dirty="0">
                <a:solidFill>
                  <a:schemeClr val="bg1"/>
                </a:solidFill>
              </a:rPr>
            </a:br>
            <a:endParaRPr lang="ru-RU" sz="18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3BF2D55-A36E-489D-87D7-D4A80D25AA70}"/>
              </a:ext>
            </a:extLst>
          </p:cNvPr>
          <p:cNvSpPr/>
          <p:nvPr/>
        </p:nvSpPr>
        <p:spPr>
          <a:xfrm>
            <a:off x="418098" y="2376075"/>
            <a:ext cx="114868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ea typeface="Calibri" panose="020F0502020204030204" pitchFamily="34" charset="0"/>
                <a:cs typeface="Times New Roman" panose="02020603050405020304" pitchFamily="18" charset="0"/>
              </a:rPr>
              <a:t>9) </a:t>
            </a:r>
            <a:r>
              <a:rPr lang="ru-RU" sz="1600">
                <a:ea typeface="Calibri" panose="020F0502020204030204" pitchFamily="34" charset="0"/>
                <a:cs typeface="Times New Roman" panose="02020603050405020304" pitchFamily="18" charset="0"/>
              </a:rPr>
              <a:t>Входим в ОС под заданной при установке учётной записью. В меню Устройства виртуальной машины подключаем образ диска дополнений гостевой ОС, при необходимости вводим пароль пользователя root моей виртуальной ОС.</a:t>
            </a:r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503C6A-8851-4846-AE77-DBC8483D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98" y="4176931"/>
            <a:ext cx="4865030" cy="212768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62D6A0-8918-44EF-8BAF-46B178F1083F}"/>
              </a:ext>
            </a:extLst>
          </p:cNvPr>
          <p:cNvSpPr/>
          <p:nvPr/>
        </p:nvSpPr>
        <p:spPr>
          <a:xfrm>
            <a:off x="418098" y="3240096"/>
            <a:ext cx="114868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ea typeface="Calibri" panose="020F0502020204030204" pitchFamily="34" charset="0"/>
              </a:rPr>
              <a:t>10) </a:t>
            </a:r>
            <a:r>
              <a:rPr lang="ru-RU" sz="1600" dirty="0">
                <a:ea typeface="Calibri" panose="020F0502020204030204" pitchFamily="34" charset="0"/>
              </a:rPr>
              <a:t>Далее входим в созданный аккаунт, происходит автоматическая загрузка </a:t>
            </a:r>
            <a:r>
              <a:rPr lang="en-US" sz="1600" dirty="0" err="1">
                <a:ea typeface="Calibri" panose="020F0502020204030204" pitchFamily="34" charset="0"/>
              </a:rPr>
              <a:t>GNOMEHelp</a:t>
            </a:r>
            <a:r>
              <a:rPr lang="ru-RU" sz="1600" dirty="0">
                <a:ea typeface="Calibri" panose="020F0502020204030204" pitchFamily="34" charset="0"/>
              </a:rPr>
              <a:t>. Машина установлена.</a:t>
            </a:r>
            <a:endParaRPr lang="ru-RU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393259-6D1E-45FA-88B1-D31EBA28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573" y="4154917"/>
            <a:ext cx="2835559" cy="21497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B8C2B6-F8E7-4192-BC67-D4122D918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773" y="3969399"/>
            <a:ext cx="3107129" cy="233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539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овет директоров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56</TotalTime>
  <Words>390</Words>
  <Application>Microsoft Office PowerPoint</Application>
  <PresentationFormat>Широкоэкранный</PresentationFormat>
  <Paragraphs>26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Times New Roman</vt:lpstr>
      <vt:lpstr>Wingdings 3</vt:lpstr>
      <vt:lpstr>Совет директоров</vt:lpstr>
      <vt:lpstr>Операционные системы</vt:lpstr>
      <vt:lpstr>1) Загружаем операционную систему Linux, осуществляем вход в систему, запускаем терминал и переходим в каталог /var/tmp:</vt:lpstr>
      <vt:lpstr>Операционные системы </vt:lpstr>
      <vt:lpstr>Операционные системы </vt:lpstr>
      <vt:lpstr>Операционные системы </vt:lpstr>
      <vt:lpstr>Операционные системы </vt:lpstr>
      <vt:lpstr>Операционные системы </vt:lpstr>
      <vt:lpstr>Операционные системы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Операционные системы</dc:title>
  <dc:creator>Никита</dc:creator>
  <cp:lastModifiedBy>Никита</cp:lastModifiedBy>
  <cp:revision>6</cp:revision>
  <dcterms:created xsi:type="dcterms:W3CDTF">2022-04-23T18:54:14Z</dcterms:created>
  <dcterms:modified xsi:type="dcterms:W3CDTF">2022-04-23T19:50:44Z</dcterms:modified>
</cp:coreProperties>
</file>